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7772400" cy="10058400"/>
  <p:notesSz cx="6858000" cy="9144000"/>
  <p:embeddedFontLst>
    <p:embeddedFont>
      <p:font typeface="Glacial Indifference" charset="1" panose="00000000000000000000"/>
      <p:regular r:id="rId16"/>
    </p:embeddedFont>
    <p:embeddedFont>
      <p:font typeface="Bugaki" charset="1" panose="00000000000000000000"/>
      <p:regular r:id="rId17"/>
    </p:embeddedFont>
    <p:embeddedFont>
      <p:font typeface="Glacial Indifference Bold" charset="1" panose="000008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9.png" Type="http://schemas.openxmlformats.org/officeDocument/2006/relationships/image"/><Relationship Id="rId5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772400" cy="10058400"/>
          </a:xfrm>
          <a:custGeom>
            <a:avLst/>
            <a:gdLst/>
            <a:ahLst/>
            <a:cxnLst/>
            <a:rect r="r" b="b" t="t" l="l"/>
            <a:pathLst>
              <a:path h="10058400" w="7772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60" r="0" b="-806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45316" y="9084451"/>
            <a:ext cx="1681768" cy="631860"/>
          </a:xfrm>
          <a:custGeom>
            <a:avLst/>
            <a:gdLst/>
            <a:ahLst/>
            <a:cxnLst/>
            <a:rect r="r" b="b" t="t" l="l"/>
            <a:pathLst>
              <a:path h="631860" w="1681768">
                <a:moveTo>
                  <a:pt x="0" y="0"/>
                </a:moveTo>
                <a:lnTo>
                  <a:pt x="1681768" y="0"/>
                </a:lnTo>
                <a:lnTo>
                  <a:pt x="1681768" y="631860"/>
                </a:lnTo>
                <a:lnTo>
                  <a:pt x="0" y="6318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80596" y="9561195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77265" y="1512228"/>
            <a:ext cx="6217870" cy="962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399"/>
              </a:lnSpc>
            </a:pPr>
            <a:r>
              <a:rPr lang="en-US" sz="6399">
                <a:solidFill>
                  <a:srgbClr val="612F2A"/>
                </a:solidFill>
                <a:latin typeface="Bugaki"/>
                <a:ea typeface="Bugaki"/>
                <a:cs typeface="Bugaki"/>
                <a:sym typeface="Bugaki"/>
              </a:rPr>
              <a:t>Recept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77240" y="2465363"/>
            <a:ext cx="6217870" cy="323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20"/>
              </a:lnSpc>
            </a:pPr>
            <a:r>
              <a:rPr lang="en-US" sz="2100">
                <a:solidFill>
                  <a:srgbClr val="A1562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JANUARI 2025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772400" cy="10058400"/>
          </a:xfrm>
          <a:custGeom>
            <a:avLst/>
            <a:gdLst/>
            <a:ahLst/>
            <a:cxnLst/>
            <a:rect r="r" b="b" t="t" l="l"/>
            <a:pathLst>
              <a:path h="10058400" w="7772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60" r="0" b="-806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80596" y="9561195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10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780596" y="1739265"/>
          <a:ext cx="2910920" cy="7523226"/>
        </p:xfrm>
        <a:graphic>
          <a:graphicData uri="http://schemas.openxmlformats.org/drawingml/2006/table">
            <a:tbl>
              <a:tblPr/>
              <a:tblGrid>
                <a:gridCol w="283523"/>
                <a:gridCol w="2627397"/>
              </a:tblGrid>
              <a:tr h="502839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1B765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1.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Zucchiniäggbon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39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1B765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2.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Morot Mango Smoothie Bowl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39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1B765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3.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Fläsk-, ingefära- och grönlöksbiffar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39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1B765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4.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Bowl - v</a:t>
                      </a:r>
                      <a:r>
                        <a:rPr lang="en-US" sz="12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ispad keso 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39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1B765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5.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Sesamstekt tonfisksallad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39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1B765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6.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Avokado- och kesodipp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39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1B765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7.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Rainbowkikärter, betor &amp; fetasallad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39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1B765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8.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Ugnsbakad röd curry kyckling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39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1B765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9.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Slow Cooked Teriyakyckling &amp; ris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39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1B765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10.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Laddad Taco sötpotatis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39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1B765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11.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Pocherad lax med gurksallad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39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1B765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12.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Stem Stir-Fry beef med broccoli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84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1B765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13.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Proteinpackade kikärtsbananbröd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39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1B765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14.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Nötiga granolabars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39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1B765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15.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I</a:t>
                      </a:r>
                      <a:r>
                        <a:rPr lang="en-US" sz="12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ngefärsshot med gurkmeja</a:t>
                      </a:r>
                      <a:endParaRPr lang="en-US" sz="1100"/>
                    </a:p>
                  </a:txBody>
                  <a:tcPr marL="19050" marR="19050" marT="19050" marB="19050" anchor="t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3" id="3"/>
          <p:cNvSpPr txBox="true"/>
          <p:nvPr/>
        </p:nvSpPr>
        <p:spPr>
          <a:xfrm rot="0">
            <a:off x="780596" y="736282"/>
            <a:ext cx="6211207" cy="538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19"/>
              </a:lnSpc>
            </a:pPr>
            <a:r>
              <a:rPr lang="en-US" sz="2799">
                <a:solidFill>
                  <a:srgbClr val="F1B765"/>
                </a:solidFill>
                <a:latin typeface="Bugaki"/>
                <a:ea typeface="Bugaki"/>
                <a:cs typeface="Bugaki"/>
                <a:sym typeface="Bugaki"/>
              </a:rPr>
              <a:t>Innehåll &amp; nyckel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3886200" y="1739265"/>
            <a:ext cx="381000" cy="381000"/>
            <a:chOff x="0" y="0"/>
            <a:chExt cx="132810" cy="13281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2810" cy="132810"/>
            </a:xfrm>
            <a:custGeom>
              <a:avLst/>
              <a:gdLst/>
              <a:ahLst/>
              <a:cxnLst/>
              <a:rect r="r" b="b" t="t" l="l"/>
              <a:pathLst>
                <a:path h="132810" w="132810">
                  <a:moveTo>
                    <a:pt x="0" y="0"/>
                  </a:moveTo>
                  <a:lnTo>
                    <a:pt x="132810" y="0"/>
                  </a:lnTo>
                  <a:lnTo>
                    <a:pt x="132810" y="132810"/>
                  </a:lnTo>
                  <a:lnTo>
                    <a:pt x="0" y="132810"/>
                  </a:lnTo>
                  <a:close/>
                </a:path>
              </a:pathLst>
            </a:custGeom>
            <a:solidFill>
              <a:srgbClr val="F1B765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132810" cy="151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79"/>
                </a:lnSpc>
              </a:pPr>
              <a:r>
                <a:rPr lang="en-US" sz="1200">
                  <a:solidFill>
                    <a:srgbClr val="212121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GF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886200" y="2139315"/>
            <a:ext cx="381000" cy="381000"/>
            <a:chOff x="0" y="0"/>
            <a:chExt cx="132810" cy="13281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2810" cy="132810"/>
            </a:xfrm>
            <a:custGeom>
              <a:avLst/>
              <a:gdLst/>
              <a:ahLst/>
              <a:cxnLst/>
              <a:rect r="r" b="b" t="t" l="l"/>
              <a:pathLst>
                <a:path h="132810" w="132810">
                  <a:moveTo>
                    <a:pt x="0" y="0"/>
                  </a:moveTo>
                  <a:lnTo>
                    <a:pt x="132810" y="0"/>
                  </a:lnTo>
                  <a:lnTo>
                    <a:pt x="132810" y="132810"/>
                  </a:lnTo>
                  <a:lnTo>
                    <a:pt x="0" y="132810"/>
                  </a:lnTo>
                  <a:close/>
                </a:path>
              </a:pathLst>
            </a:custGeom>
            <a:solidFill>
              <a:srgbClr val="F1B76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132810" cy="151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79"/>
                </a:lnSpc>
              </a:pPr>
              <a:r>
                <a:rPr lang="en-US" sz="1200">
                  <a:solidFill>
                    <a:srgbClr val="212121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DF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886200" y="2539365"/>
            <a:ext cx="381000" cy="381000"/>
            <a:chOff x="0" y="0"/>
            <a:chExt cx="132810" cy="13281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2810" cy="132810"/>
            </a:xfrm>
            <a:custGeom>
              <a:avLst/>
              <a:gdLst/>
              <a:ahLst/>
              <a:cxnLst/>
              <a:rect r="r" b="b" t="t" l="l"/>
              <a:pathLst>
                <a:path h="132810" w="132810">
                  <a:moveTo>
                    <a:pt x="0" y="0"/>
                  </a:moveTo>
                  <a:lnTo>
                    <a:pt x="132810" y="0"/>
                  </a:lnTo>
                  <a:lnTo>
                    <a:pt x="132810" y="132810"/>
                  </a:lnTo>
                  <a:lnTo>
                    <a:pt x="0" y="132810"/>
                  </a:lnTo>
                  <a:close/>
                </a:path>
              </a:pathLst>
            </a:custGeom>
            <a:solidFill>
              <a:srgbClr val="F1B76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132810" cy="151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79"/>
                </a:lnSpc>
              </a:pPr>
              <a:r>
                <a:rPr lang="en-US" sz="1200">
                  <a:solidFill>
                    <a:srgbClr val="212121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LC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3886200" y="2939415"/>
            <a:ext cx="381000" cy="381000"/>
            <a:chOff x="0" y="0"/>
            <a:chExt cx="132810" cy="13281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32810" cy="132810"/>
            </a:xfrm>
            <a:custGeom>
              <a:avLst/>
              <a:gdLst/>
              <a:ahLst/>
              <a:cxnLst/>
              <a:rect r="r" b="b" t="t" l="l"/>
              <a:pathLst>
                <a:path h="132810" w="132810">
                  <a:moveTo>
                    <a:pt x="0" y="0"/>
                  </a:moveTo>
                  <a:lnTo>
                    <a:pt x="132810" y="0"/>
                  </a:lnTo>
                  <a:lnTo>
                    <a:pt x="132810" y="132810"/>
                  </a:lnTo>
                  <a:lnTo>
                    <a:pt x="0" y="132810"/>
                  </a:lnTo>
                  <a:close/>
                </a:path>
              </a:pathLst>
            </a:custGeom>
            <a:solidFill>
              <a:srgbClr val="F1B765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9050"/>
              <a:ext cx="132810" cy="151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79"/>
                </a:lnSpc>
              </a:pPr>
              <a:r>
                <a:rPr lang="en-US" sz="1200">
                  <a:solidFill>
                    <a:srgbClr val="212121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MP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3886200" y="3339465"/>
            <a:ext cx="381000" cy="381000"/>
            <a:chOff x="0" y="0"/>
            <a:chExt cx="132810" cy="13281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32810" cy="132810"/>
            </a:xfrm>
            <a:custGeom>
              <a:avLst/>
              <a:gdLst/>
              <a:ahLst/>
              <a:cxnLst/>
              <a:rect r="r" b="b" t="t" l="l"/>
              <a:pathLst>
                <a:path h="132810" w="132810">
                  <a:moveTo>
                    <a:pt x="0" y="0"/>
                  </a:moveTo>
                  <a:lnTo>
                    <a:pt x="132810" y="0"/>
                  </a:lnTo>
                  <a:lnTo>
                    <a:pt x="132810" y="132810"/>
                  </a:lnTo>
                  <a:lnTo>
                    <a:pt x="0" y="132810"/>
                  </a:lnTo>
                  <a:close/>
                </a:path>
              </a:pathLst>
            </a:custGeom>
            <a:solidFill>
              <a:srgbClr val="F1B765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9050"/>
              <a:ext cx="132810" cy="151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79"/>
                </a:lnSpc>
              </a:pPr>
              <a:r>
                <a:rPr lang="en-US" sz="1200">
                  <a:solidFill>
                    <a:srgbClr val="212121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HP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3886200" y="3739515"/>
            <a:ext cx="381000" cy="381000"/>
            <a:chOff x="0" y="0"/>
            <a:chExt cx="132810" cy="13281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32810" cy="132810"/>
            </a:xfrm>
            <a:custGeom>
              <a:avLst/>
              <a:gdLst/>
              <a:ahLst/>
              <a:cxnLst/>
              <a:rect r="r" b="b" t="t" l="l"/>
              <a:pathLst>
                <a:path h="132810" w="132810">
                  <a:moveTo>
                    <a:pt x="0" y="0"/>
                  </a:moveTo>
                  <a:lnTo>
                    <a:pt x="132810" y="0"/>
                  </a:lnTo>
                  <a:lnTo>
                    <a:pt x="132810" y="132810"/>
                  </a:lnTo>
                  <a:lnTo>
                    <a:pt x="0" y="132810"/>
                  </a:lnTo>
                  <a:close/>
                </a:path>
              </a:pathLst>
            </a:custGeom>
            <a:solidFill>
              <a:srgbClr val="F1B765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19050"/>
              <a:ext cx="132810" cy="151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79"/>
                </a:lnSpc>
              </a:pPr>
              <a:r>
                <a:rPr lang="en-US" sz="1200">
                  <a:solidFill>
                    <a:srgbClr val="212121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886200" y="4139565"/>
            <a:ext cx="381000" cy="381000"/>
            <a:chOff x="0" y="0"/>
            <a:chExt cx="132810" cy="13281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32810" cy="132810"/>
            </a:xfrm>
            <a:custGeom>
              <a:avLst/>
              <a:gdLst/>
              <a:ahLst/>
              <a:cxnLst/>
              <a:rect r="r" b="b" t="t" l="l"/>
              <a:pathLst>
                <a:path h="132810" w="132810">
                  <a:moveTo>
                    <a:pt x="0" y="0"/>
                  </a:moveTo>
                  <a:lnTo>
                    <a:pt x="132810" y="0"/>
                  </a:lnTo>
                  <a:lnTo>
                    <a:pt x="132810" y="132810"/>
                  </a:lnTo>
                  <a:lnTo>
                    <a:pt x="0" y="132810"/>
                  </a:lnTo>
                  <a:close/>
                </a:path>
              </a:pathLst>
            </a:custGeom>
            <a:solidFill>
              <a:srgbClr val="F1B765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132810" cy="151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79"/>
                </a:lnSpc>
              </a:pPr>
              <a:r>
                <a:rPr lang="en-US" sz="1200">
                  <a:solidFill>
                    <a:srgbClr val="212121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F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886200" y="4539615"/>
            <a:ext cx="381000" cy="381000"/>
            <a:chOff x="0" y="0"/>
            <a:chExt cx="132810" cy="13281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32810" cy="132810"/>
            </a:xfrm>
            <a:custGeom>
              <a:avLst/>
              <a:gdLst/>
              <a:ahLst/>
              <a:cxnLst/>
              <a:rect r="r" b="b" t="t" l="l"/>
              <a:pathLst>
                <a:path h="132810" w="132810">
                  <a:moveTo>
                    <a:pt x="0" y="0"/>
                  </a:moveTo>
                  <a:lnTo>
                    <a:pt x="132810" y="0"/>
                  </a:lnTo>
                  <a:lnTo>
                    <a:pt x="132810" y="132810"/>
                  </a:lnTo>
                  <a:lnTo>
                    <a:pt x="0" y="132810"/>
                  </a:lnTo>
                  <a:close/>
                </a:path>
              </a:pathLst>
            </a:custGeom>
            <a:solidFill>
              <a:srgbClr val="F1B765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19050"/>
              <a:ext cx="132810" cy="151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79"/>
                </a:lnSpc>
              </a:pPr>
              <a:r>
                <a:rPr lang="en-US" sz="1200">
                  <a:solidFill>
                    <a:srgbClr val="212121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N</a:t>
              </a: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4362450" y="1821180"/>
            <a:ext cx="804714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Glutenfri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362450" y="2221230"/>
            <a:ext cx="711398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Mejerifri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362450" y="2621280"/>
            <a:ext cx="2011561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Low Carb (&lt;20g per portion)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362450" y="3021330"/>
            <a:ext cx="2529743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Måltidsförberedande/frysvänlig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362450" y="3421380"/>
            <a:ext cx="2706484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Högt proteininnehåll (&gt;20 g per portion)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4362450" y="3821430"/>
            <a:ext cx="737146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Vegetarian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362450" y="4221480"/>
            <a:ext cx="2319382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Snabbt (under 30 minuter)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362450" y="4619625"/>
            <a:ext cx="1626099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Innehåller nötter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1B7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777240" y="1744345"/>
          <a:ext cx="6217920" cy="7089458"/>
        </p:xfrm>
        <a:graphic>
          <a:graphicData uri="http://schemas.openxmlformats.org/drawingml/2006/table">
            <a:tbl>
              <a:tblPr/>
              <a:tblGrid>
                <a:gridCol w="1243584"/>
                <a:gridCol w="1243584"/>
                <a:gridCol w="1243584"/>
                <a:gridCol w="1243584"/>
                <a:gridCol w="1243584"/>
              </a:tblGrid>
              <a:tr h="33580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439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43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Frukost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43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Lunch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43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Mellanmål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43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Middag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727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43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måndag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1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Fläsk-, ingefära- och grönlöksbiffar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1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Rainbowkikärter, betor &amp; fetasallad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1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Nötiga granolastänger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1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Laddad Taco sötpotatis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9155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43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tisdag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1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Fläsk-, ingefära- och grönlöksbiffar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100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Rainbowkikärter, betor &amp; fetasallad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1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Nötiga granolastänger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1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Laddad Taco sötpotatis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9155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43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onsdag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100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Bowl - vispad keso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100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Avokado- och kesodipp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100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Kikärts-bananbröd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1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Pocherad lax med gurksallad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9155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43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torsdag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100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Bowl - vispad keso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1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Ugnsbakad röd curry kyckling 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100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Kikärts-bananbröd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1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Pocherad lax med gurksallad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9155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43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fredag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1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Morot Mango Smoothie Bowl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1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Ugnsbakad röd curry kyckling 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1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Nötiga granolastänger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100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Steam Stir Fry Beef med broccoli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9155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43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lördag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1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Morot Mango Smoothie Bowl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1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Slow Cooked Teriyaki kyckling &amp; ris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100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Ingefärsshot med gurkmeja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1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Måltid ute - Njut!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9155">
                <a:tc>
                  <a:txBody>
                    <a:bodyPr anchor="t" rtlCol="false"/>
                    <a:lstStyle/>
                    <a:p>
                      <a:pPr algn="l" marL="0" indent="0" lvl="0">
                        <a:lnSpc>
                          <a:spcPts val="143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söndag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1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Zucchiniäggbon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1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Krämig nötkött &amp; purjolökssoppa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100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Kikärts-bananbröd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100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Steam Stir Fry Beef med broccoli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name="TextBox 3" id="3"/>
          <p:cNvSpPr txBox="true"/>
          <p:nvPr/>
        </p:nvSpPr>
        <p:spPr>
          <a:xfrm rot="0">
            <a:off x="777240" y="710565"/>
            <a:ext cx="6217920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Exempel på veckomålsplanerare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1B7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94419" y="1420514"/>
          <a:ext cx="7383562" cy="6865741"/>
        </p:xfrm>
        <a:graphic>
          <a:graphicData uri="http://schemas.openxmlformats.org/drawingml/2006/table">
            <a:tbl>
              <a:tblPr/>
              <a:tblGrid>
                <a:gridCol w="2017985"/>
                <a:gridCol w="2014646"/>
                <a:gridCol w="1319327"/>
                <a:gridCol w="2031605"/>
              </a:tblGrid>
              <a:tr h="258250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55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99">
                          <a:solidFill>
                            <a:srgbClr val="F1B765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Frukt &amp; grönt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2857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55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99" strike="noStrike" u="none">
                          <a:solidFill>
                            <a:srgbClr val="F1B765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Protein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2857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55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99" strike="noStrike" u="none">
                          <a:solidFill>
                            <a:srgbClr val="F1B765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Torrvaror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2857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55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99" strike="noStrike" u="none">
                          <a:solidFill>
                            <a:srgbClr val="F1B765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Övrigt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2857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07492">
                <a:tc>
                  <a:txBody>
                    <a:bodyPr anchor="t" rtlCol="false"/>
                    <a:lstStyle/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2 bananer</a:t>
                      </a:r>
                      <a:endParaRPr lang="en-US" sz="1100"/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3 citroner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5 limefrukter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1 stor avokado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låda med hallon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3 lökar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1 rödlök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2 vårlök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vitlök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ingefära rot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gurkmejarot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blandad grönsallad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2 tomater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2 gurkor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1 grön paprika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1 jalapenopeppar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8 morötter 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2 huvuden broccoli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2 zucchini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4 medelstora sötpotatisar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350 g kokta rödbetor 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koriander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dill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persilja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tranbär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dadlar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mango</a:t>
                      </a:r>
                    </a:p>
                  </a:txBody>
                  <a:tcPr marL="0" marR="0" marT="0" marB="0" anchor="t">
                    <a:lnL cmpd="sng" algn="ctr" cap="flat" w="2857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1,850 g skinnfria kycklinglår</a:t>
                      </a:r>
                      <a:endParaRPr lang="en-US" sz="1100"/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450 g nötfärs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1450 g flankstek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900g magert fläskfärs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500g laxfilé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285 g tonfiskstek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7 ägg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valfri mjölk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grekisk yoghurt 2%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600g keso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fetaost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Parmesanost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kvarg</a:t>
                      </a:r>
                    </a:p>
                  </a:txBody>
                  <a:tcPr marL="0" marR="0" marT="0" marB="0" anchor="t">
                    <a:lnL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basmatiris</a:t>
                      </a:r>
                      <a:endParaRPr lang="en-US" sz="1100"/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Jasminris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puffat ris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havregryn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mandelmjöl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mandlar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kokosflingor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valnötter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sesamfrön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bakpulver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majsmjöl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vaniljextrakt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lökpulver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Tacokrydda</a:t>
                      </a:r>
                    </a:p>
                  </a:txBody>
                  <a:tcPr marL="0" marR="0" marT="0" marB="0" anchor="t">
                    <a:lnL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kokosolja</a:t>
                      </a:r>
                      <a:endParaRPr lang="en-US" sz="1100"/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honung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lönnsirap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400g burk kikärter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nötköttsfond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tamari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överallt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Thailändsk röd currypasta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tomatsås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tahini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naturligt mandelsmör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naturligt jordnötssmör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kryddig majonnäs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granola</a:t>
                      </a:r>
                    </a:p>
                    <a:p>
                      <a:pPr algn="l" marL="237489" indent="-118744" lvl="1">
                        <a:lnSpc>
                          <a:spcPts val="1891"/>
                        </a:lnSpc>
                        <a:buFont typeface="Arial"/>
                        <a:buChar char="•"/>
                      </a:pPr>
                      <a:r>
                        <a:rPr lang="en-US" sz="1099" strike="noStrike" u="none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Espressopulver</a:t>
                      </a:r>
                    </a:p>
                  </a:txBody>
                  <a:tcPr marL="0" marR="0" marT="0" marB="0" anchor="t">
                    <a:lnL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3" id="3"/>
          <p:cNvSpPr txBox="true"/>
          <p:nvPr/>
        </p:nvSpPr>
        <p:spPr>
          <a:xfrm rot="0">
            <a:off x="777240" y="710565"/>
            <a:ext cx="6217920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Shoppinglista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772400" cy="10058400"/>
          </a:xfrm>
          <a:custGeom>
            <a:avLst/>
            <a:gdLst/>
            <a:ahLst/>
            <a:cxnLst/>
            <a:rect r="r" b="b" t="t" l="l"/>
            <a:pathLst>
              <a:path h="10058400" w="7772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954" r="0" b="-7954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633357" y="3043676"/>
            <a:ext cx="4498448" cy="3971039"/>
            <a:chOff x="0" y="0"/>
            <a:chExt cx="4498442" cy="397103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98467" cy="3971036"/>
            </a:xfrm>
            <a:custGeom>
              <a:avLst/>
              <a:gdLst/>
              <a:ahLst/>
              <a:cxnLst/>
              <a:rect r="r" b="b" t="t" l="l"/>
              <a:pathLst>
                <a:path h="3971036" w="4498467">
                  <a:moveTo>
                    <a:pt x="0" y="0"/>
                  </a:moveTo>
                  <a:lnTo>
                    <a:pt x="4498467" y="0"/>
                  </a:lnTo>
                  <a:lnTo>
                    <a:pt x="4498467" y="3971036"/>
                  </a:lnTo>
                  <a:lnTo>
                    <a:pt x="0" y="39710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2236308" y="3738181"/>
            <a:ext cx="3365516" cy="538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Bugaki"/>
                <a:ea typeface="Bugaki"/>
                <a:cs typeface="Bugaki"/>
                <a:sym typeface="Bugaki"/>
              </a:rPr>
              <a:t>Skafferi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978543" y="4568647"/>
            <a:ext cx="3860092" cy="1459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US" sz="1200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Fem ingredienser är så vanliga hemma i köket att de inte står med i inköpslistan. Det är vegetabiliska oljor som olivolja för matlagning och extra virgin olivolja för dressing; olika vinäger (vit och rödvinsvinäger, äppelcidervinäger) för att lägga till syra och balansera smaker i marinader, såser och kryddor som salt (havs- eller Himalayasalt) </a:t>
            </a:r>
          </a:p>
          <a:p>
            <a:pPr algn="ctr">
              <a:lnSpc>
                <a:spcPts val="1650"/>
              </a:lnSpc>
            </a:pPr>
            <a:r>
              <a:rPr lang="en-US" sz="1200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och svartpeppar.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772400" cy="10058400"/>
          </a:xfrm>
          <a:custGeom>
            <a:avLst/>
            <a:gdLst/>
            <a:ahLst/>
            <a:cxnLst/>
            <a:rect r="r" b="b" t="t" l="l"/>
            <a:pathLst>
              <a:path h="10058400" w="7772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60" r="0" b="-806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80596" y="9561195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29033" y="7159257"/>
            <a:ext cx="9936489" cy="3850389"/>
          </a:xfrm>
          <a:custGeom>
            <a:avLst/>
            <a:gdLst/>
            <a:ahLst/>
            <a:cxnLst/>
            <a:rect r="r" b="b" t="t" l="l"/>
            <a:pathLst>
              <a:path h="3850389" w="9936489">
                <a:moveTo>
                  <a:pt x="0" y="0"/>
                </a:moveTo>
                <a:lnTo>
                  <a:pt x="9936488" y="0"/>
                </a:lnTo>
                <a:lnTo>
                  <a:pt x="9936488" y="3850389"/>
                </a:lnTo>
                <a:lnTo>
                  <a:pt x="0" y="38503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7686985"/>
            <a:ext cx="7772400" cy="2371415"/>
            <a:chOff x="0" y="0"/>
            <a:chExt cx="2709333" cy="82663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09333" cy="826637"/>
            </a:xfrm>
            <a:custGeom>
              <a:avLst/>
              <a:gdLst/>
              <a:ahLst/>
              <a:cxnLst/>
              <a:rect r="r" b="b" t="t" l="l"/>
              <a:pathLst>
                <a:path h="826637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826637"/>
                  </a:lnTo>
                  <a:lnTo>
                    <a:pt x="0" y="826637"/>
                  </a:lnTo>
                  <a:close/>
                </a:path>
              </a:pathLst>
            </a:custGeom>
            <a:solidFill>
              <a:srgbClr val="F1B765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2709333" cy="8456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2847399" y="8612100"/>
          <a:ext cx="4147761" cy="669060"/>
        </p:xfrm>
        <a:graphic>
          <a:graphicData uri="http://schemas.openxmlformats.org/drawingml/2006/table">
            <a:tbl>
              <a:tblPr/>
              <a:tblGrid>
                <a:gridCol w="829552"/>
                <a:gridCol w="829552"/>
                <a:gridCol w="829552"/>
                <a:gridCol w="829552"/>
                <a:gridCol w="829552"/>
              </a:tblGrid>
              <a:tr h="341282">
                <a:tc rowSpan="2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99" strike="noStrike" u="none">
                          <a:solidFill>
                            <a:srgbClr val="212121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Näring per portion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99" strike="noStrike" u="none">
                          <a:solidFill>
                            <a:srgbClr val="212121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Energi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99" strike="noStrike" u="none">
                          <a:solidFill>
                            <a:srgbClr val="212121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Kolhydrater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99" strike="noStrike" u="none">
                          <a:solidFill>
                            <a:srgbClr val="212121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Protein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99" strike="noStrike" u="none">
                          <a:solidFill>
                            <a:srgbClr val="212121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Fett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7779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99" strike="noStrike" u="none">
                          <a:solidFill>
                            <a:srgbClr val="212121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Näring per portion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99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267kcal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99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7g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99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17g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99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19g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name="Freeform 7" id="7"/>
          <p:cNvSpPr/>
          <p:nvPr/>
        </p:nvSpPr>
        <p:spPr>
          <a:xfrm flipH="false" flipV="false" rot="0">
            <a:off x="777240" y="8612100"/>
            <a:ext cx="1337474" cy="481491"/>
          </a:xfrm>
          <a:custGeom>
            <a:avLst/>
            <a:gdLst/>
            <a:ahLst/>
            <a:cxnLst/>
            <a:rect r="r" b="b" t="t" l="l"/>
            <a:pathLst>
              <a:path h="481491" w="1337474">
                <a:moveTo>
                  <a:pt x="0" y="0"/>
                </a:moveTo>
                <a:lnTo>
                  <a:pt x="1337474" y="0"/>
                </a:lnTo>
                <a:lnTo>
                  <a:pt x="1337474" y="481490"/>
                </a:lnTo>
                <a:lnTo>
                  <a:pt x="0" y="4814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26" t="0" r="-1326" b="0"/>
            </a:stretch>
          </a:blipFill>
        </p:spPr>
      </p:sp>
      <p:sp>
        <p:nvSpPr>
          <p:cNvPr name="AutoShape 8" id="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true">
            <a:off x="1812319" y="2051679"/>
            <a:ext cx="0" cy="190500"/>
          </a:xfrm>
          <a:prstGeom prst="line">
            <a:avLst/>
          </a:prstGeom>
          <a:ln cap="flat" w="19050">
            <a:solidFill>
              <a:srgbClr val="F1B765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9" id="9"/>
          <p:cNvGrpSpPr/>
          <p:nvPr/>
        </p:nvGrpSpPr>
        <p:grpSpPr>
          <a:xfrm rot="0">
            <a:off x="2847399" y="8132040"/>
            <a:ext cx="381000" cy="381000"/>
            <a:chOff x="0" y="0"/>
            <a:chExt cx="132810" cy="132810"/>
          </a:xfrm>
        </p:grpSpPr>
        <p:sp>
          <p:nvSpPr>
            <p:cNvPr name="Freeform 10" id="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132810" cy="132810"/>
            </a:xfrm>
            <a:custGeom>
              <a:avLst/>
              <a:gdLst/>
              <a:ahLst/>
              <a:cxnLst/>
              <a:rect r="r" b="b" t="t" l="l"/>
              <a:pathLst>
                <a:path h="132810" w="132810">
                  <a:moveTo>
                    <a:pt x="0" y="0"/>
                  </a:moveTo>
                  <a:lnTo>
                    <a:pt x="132810" y="0"/>
                  </a:lnTo>
                  <a:lnTo>
                    <a:pt x="132810" y="132810"/>
                  </a:lnTo>
                  <a:lnTo>
                    <a:pt x="0" y="13281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9050"/>
              <a:ext cx="132810" cy="151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GF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3247849" y="8132040"/>
            <a:ext cx="381000" cy="381000"/>
            <a:chOff x="0" y="0"/>
            <a:chExt cx="132810" cy="132810"/>
          </a:xfrm>
        </p:grpSpPr>
        <p:sp>
          <p:nvSpPr>
            <p:cNvPr name="Freeform 13" id="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132810" cy="132810"/>
            </a:xfrm>
            <a:custGeom>
              <a:avLst/>
              <a:gdLst/>
              <a:ahLst/>
              <a:cxnLst/>
              <a:rect r="r" b="b" t="t" l="l"/>
              <a:pathLst>
                <a:path h="132810" w="132810">
                  <a:moveTo>
                    <a:pt x="0" y="0"/>
                  </a:moveTo>
                  <a:lnTo>
                    <a:pt x="132810" y="0"/>
                  </a:lnTo>
                  <a:lnTo>
                    <a:pt x="132810" y="132810"/>
                  </a:lnTo>
                  <a:lnTo>
                    <a:pt x="0" y="13281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132810" cy="151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79"/>
                </a:lnSpc>
              </a:pPr>
              <a:r>
                <a:rPr lang="en-US" sz="1200">
                  <a:solidFill>
                    <a:srgbClr val="212121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LC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3648280" y="8132040"/>
            <a:ext cx="381000" cy="381000"/>
            <a:chOff x="0" y="0"/>
            <a:chExt cx="132810" cy="132810"/>
          </a:xfrm>
        </p:grpSpPr>
        <p:sp>
          <p:nvSpPr>
            <p:cNvPr name="Freeform 16" id="1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132810" cy="132810"/>
            </a:xfrm>
            <a:custGeom>
              <a:avLst/>
              <a:gdLst/>
              <a:ahLst/>
              <a:cxnLst/>
              <a:rect r="r" b="b" t="t" l="l"/>
              <a:pathLst>
                <a:path h="132810" w="132810">
                  <a:moveTo>
                    <a:pt x="0" y="0"/>
                  </a:moveTo>
                  <a:lnTo>
                    <a:pt x="132810" y="0"/>
                  </a:lnTo>
                  <a:lnTo>
                    <a:pt x="132810" y="132810"/>
                  </a:lnTo>
                  <a:lnTo>
                    <a:pt x="0" y="13281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132810" cy="151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79"/>
                </a:lnSpc>
              </a:pPr>
              <a:r>
                <a:rPr lang="en-US" sz="1200">
                  <a:solidFill>
                    <a:srgbClr val="212121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4048711" y="8132040"/>
            <a:ext cx="381000" cy="381000"/>
            <a:chOff x="0" y="0"/>
            <a:chExt cx="132810" cy="132810"/>
          </a:xfrm>
        </p:grpSpPr>
        <p:sp>
          <p:nvSpPr>
            <p:cNvPr name="Freeform 19" id="1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132810" cy="132810"/>
            </a:xfrm>
            <a:custGeom>
              <a:avLst/>
              <a:gdLst/>
              <a:ahLst/>
              <a:cxnLst/>
              <a:rect r="r" b="b" t="t" l="l"/>
              <a:pathLst>
                <a:path h="132810" w="132810">
                  <a:moveTo>
                    <a:pt x="0" y="0"/>
                  </a:moveTo>
                  <a:lnTo>
                    <a:pt x="132810" y="0"/>
                  </a:lnTo>
                  <a:lnTo>
                    <a:pt x="132810" y="132810"/>
                  </a:lnTo>
                  <a:lnTo>
                    <a:pt x="0" y="13281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132810" cy="151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79"/>
                </a:lnSpc>
              </a:pPr>
              <a:r>
                <a:rPr lang="en-US" sz="1200">
                  <a:solidFill>
                    <a:srgbClr val="212121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F</a:t>
              </a: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6564538" y="194160"/>
            <a:ext cx="994594" cy="373681"/>
          </a:xfrm>
          <a:custGeom>
            <a:avLst/>
            <a:gdLst/>
            <a:ahLst/>
            <a:cxnLst/>
            <a:rect r="r" b="b" t="t" l="l"/>
            <a:pathLst>
              <a:path h="373681" w="994594">
                <a:moveTo>
                  <a:pt x="0" y="0"/>
                </a:moveTo>
                <a:lnTo>
                  <a:pt x="994594" y="0"/>
                </a:lnTo>
                <a:lnTo>
                  <a:pt x="994594" y="373680"/>
                </a:lnTo>
                <a:lnTo>
                  <a:pt x="0" y="3736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2847399" y="2496820"/>
            <a:ext cx="4147761" cy="3438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1440"/>
              </a:lnSpc>
            </a:pPr>
            <a:r>
              <a:rPr lang="en-US" sz="1200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Tvätta zucchini och skapa spaghetti nudlar med hjälp av en spiralizer. Alternativt skiva i tunna band med en grönsaksskalare.</a:t>
            </a:r>
          </a:p>
          <a:p>
            <a:pPr algn="l" marL="0" indent="0" lvl="0">
              <a:lnSpc>
                <a:spcPts val="1440"/>
              </a:lnSpc>
            </a:pPr>
          </a:p>
          <a:p>
            <a:pPr algn="l" marL="0" indent="0" lvl="0">
              <a:lnSpc>
                <a:spcPts val="1440"/>
              </a:lnSpc>
            </a:pPr>
            <a:r>
              <a:rPr lang="en-US" sz="1200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Värm 1 msk. olivolja i en non-stick stekpanna på medelvärme. Tillsätt zucchinin och fräs i en minut för att mjukna.</a:t>
            </a:r>
          </a:p>
          <a:p>
            <a:pPr algn="l" marL="0" indent="0" lvl="0">
              <a:lnSpc>
                <a:spcPts val="1440"/>
              </a:lnSpc>
            </a:pPr>
          </a:p>
          <a:p>
            <a:pPr algn="l" marL="0" indent="0" lvl="0">
              <a:lnSpc>
                <a:spcPts val="1440"/>
              </a:lnSpc>
            </a:pPr>
            <a:r>
              <a:rPr lang="en-US" sz="1200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Strö över 1 msk. parmesanost och smaka av med salt och peppar. Blanda noggrant.</a:t>
            </a:r>
          </a:p>
          <a:p>
            <a:pPr algn="l" marL="0" indent="0" lvl="0">
              <a:lnSpc>
                <a:spcPts val="1440"/>
              </a:lnSpc>
            </a:pPr>
          </a:p>
          <a:p>
            <a:pPr algn="l" marL="0" indent="0" lvl="0">
              <a:lnSpc>
                <a:spcPts val="1440"/>
              </a:lnSpc>
            </a:pPr>
            <a:r>
              <a:rPr lang="en-US" sz="1200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Dela zucchiniblandningen i fyra delar, forma var och en till en rund fritta i stekpannan. Skapa en liten håla i mitten av varje fritta och knäck ett ägg i varje brunn.</a:t>
            </a:r>
          </a:p>
          <a:p>
            <a:pPr algn="l" marL="0" indent="0" lvl="0">
              <a:lnSpc>
                <a:spcPts val="1440"/>
              </a:lnSpc>
            </a:pPr>
          </a:p>
          <a:p>
            <a:pPr algn="l" marL="0" indent="0" lvl="0">
              <a:lnSpc>
                <a:spcPts val="1440"/>
              </a:lnSpc>
            </a:pPr>
            <a:r>
              <a:rPr lang="en-US" sz="1200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Täck kastrullen med ett lock och koka i cirka 5 minuter, eller tills äggvitorna stelnat och äggulorna fortfarande är rinnande.</a:t>
            </a:r>
          </a:p>
          <a:p>
            <a:pPr algn="l" marL="0" indent="0" lvl="0">
              <a:lnSpc>
                <a:spcPts val="1440"/>
              </a:lnSpc>
            </a:pPr>
          </a:p>
          <a:p>
            <a:pPr algn="l" marL="0" indent="0" lvl="0">
              <a:lnSpc>
                <a:spcPts val="1440"/>
              </a:lnSpc>
            </a:pPr>
            <a:r>
              <a:rPr lang="en-US" sz="1200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 av från värmen, smaka av med salt och peppar och strö över resterande parmesan. Servera omedelbart.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77240" y="9122165"/>
            <a:ext cx="1337474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79"/>
              </a:lnSpc>
            </a:pPr>
            <a:r>
              <a:rPr lang="en-US" sz="1199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06847067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77240" y="8394929"/>
            <a:ext cx="1337474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79"/>
              </a:lnSpc>
            </a:pPr>
            <a:r>
              <a:rPr lang="en-US" b="true" sz="1199">
                <a:solidFill>
                  <a:srgbClr val="21212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myfitnesspal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73518" y="1439538"/>
            <a:ext cx="4147761" cy="538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Bugaki"/>
                <a:ea typeface="Bugaki"/>
                <a:cs typeface="Bugaki"/>
                <a:sym typeface="Bugaki"/>
              </a:rPr>
              <a:t>Zucchiniäggbon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77240" y="2496820"/>
            <a:ext cx="1907922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39"/>
              </a:lnSpc>
            </a:pPr>
            <a:r>
              <a:rPr lang="en-US" sz="1200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 zucchinis</a:t>
            </a:r>
          </a:p>
          <a:p>
            <a:pPr algn="l" marL="0" indent="0" lvl="0">
              <a:lnSpc>
                <a:spcPts val="1439"/>
              </a:lnSpc>
            </a:pPr>
          </a:p>
          <a:p>
            <a:pPr algn="l" marL="0" indent="0" lvl="0">
              <a:lnSpc>
                <a:spcPts val="1439"/>
              </a:lnSpc>
            </a:pPr>
            <a:r>
              <a:rPr lang="en-US" sz="1200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 msk. Parmesanost, riven, delad</a:t>
            </a:r>
          </a:p>
          <a:p>
            <a:pPr algn="l" marL="0" indent="0" lvl="0">
              <a:lnSpc>
                <a:spcPts val="1439"/>
              </a:lnSpc>
            </a:pPr>
          </a:p>
          <a:p>
            <a:pPr algn="l" marL="0" indent="0" lvl="0">
              <a:lnSpc>
                <a:spcPts val="1439"/>
              </a:lnSpc>
            </a:pPr>
            <a:r>
              <a:rPr lang="en-US" sz="1200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4 ägg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73518" y="2038344"/>
            <a:ext cx="840868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80"/>
              </a:lnSpc>
              <a:spcBef>
                <a:spcPct val="0"/>
              </a:spcBef>
            </a:pPr>
            <a:r>
              <a:rPr lang="en-US" b="true" sz="1200">
                <a:solidFill>
                  <a:srgbClr val="21212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Serverar 2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221894" y="2038344"/>
            <a:ext cx="2699385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80"/>
              </a:lnSpc>
              <a:spcBef>
                <a:spcPct val="0"/>
              </a:spcBef>
            </a:pPr>
            <a:r>
              <a:rPr lang="en-US" b="true" sz="1200">
                <a:solidFill>
                  <a:srgbClr val="21212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15 minuter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772400" cy="10058400"/>
          </a:xfrm>
          <a:custGeom>
            <a:avLst/>
            <a:gdLst/>
            <a:ahLst/>
            <a:cxnLst/>
            <a:rect r="r" b="b" t="t" l="l"/>
            <a:pathLst>
              <a:path h="10058400" w="7772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60" r="0" b="-806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80596" y="9561195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319807">
            <a:off x="-1110033" y="7064007"/>
            <a:ext cx="9936489" cy="3850389"/>
          </a:xfrm>
          <a:custGeom>
            <a:avLst/>
            <a:gdLst/>
            <a:ahLst/>
            <a:cxnLst/>
            <a:rect r="r" b="b" t="t" l="l"/>
            <a:pathLst>
              <a:path h="3850389" w="9936489">
                <a:moveTo>
                  <a:pt x="9936488" y="0"/>
                </a:moveTo>
                <a:lnTo>
                  <a:pt x="0" y="0"/>
                </a:lnTo>
                <a:lnTo>
                  <a:pt x="0" y="3850389"/>
                </a:lnTo>
                <a:lnTo>
                  <a:pt x="9936488" y="3850389"/>
                </a:lnTo>
                <a:lnTo>
                  <a:pt x="993648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7686985"/>
            <a:ext cx="7772400" cy="2371415"/>
            <a:chOff x="0" y="0"/>
            <a:chExt cx="2709333" cy="82663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09333" cy="826637"/>
            </a:xfrm>
            <a:custGeom>
              <a:avLst/>
              <a:gdLst/>
              <a:ahLst/>
              <a:cxnLst/>
              <a:rect r="r" b="b" t="t" l="l"/>
              <a:pathLst>
                <a:path h="826637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826637"/>
                  </a:lnTo>
                  <a:lnTo>
                    <a:pt x="0" y="826637"/>
                  </a:lnTo>
                  <a:close/>
                </a:path>
              </a:pathLst>
            </a:custGeom>
            <a:solidFill>
              <a:srgbClr val="F1B765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2709333" cy="8456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2847399" y="8612100"/>
          <a:ext cx="4147761" cy="669060"/>
        </p:xfrm>
        <a:graphic>
          <a:graphicData uri="http://schemas.openxmlformats.org/drawingml/2006/table">
            <a:tbl>
              <a:tblPr/>
              <a:tblGrid>
                <a:gridCol w="829552"/>
                <a:gridCol w="829552"/>
                <a:gridCol w="829552"/>
                <a:gridCol w="829552"/>
                <a:gridCol w="829552"/>
              </a:tblGrid>
              <a:tr h="341282">
                <a:tc rowSpan="2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99" strike="noStrike" u="none">
                          <a:solidFill>
                            <a:srgbClr val="212121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Näring per portion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99" strike="noStrike" u="none">
                          <a:solidFill>
                            <a:srgbClr val="212121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Energi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99" strike="noStrike" u="none">
                          <a:solidFill>
                            <a:srgbClr val="212121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Kolhydrater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99" strike="noStrike" u="none">
                          <a:solidFill>
                            <a:srgbClr val="212121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Protein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99" strike="noStrike" u="none">
                          <a:solidFill>
                            <a:srgbClr val="212121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Fett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7779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099" strike="noStrike" u="none">
                          <a:solidFill>
                            <a:srgbClr val="212121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Näring per portion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99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313kcal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99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51g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99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16g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3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99" strike="noStrike" u="none">
                          <a:solidFill>
                            <a:srgbClr val="212121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5g</a:t>
                      </a:r>
                      <a:endParaRPr lang="en-US" sz="1100"/>
                    </a:p>
                  </a:txBody>
                  <a:tcPr marL="19050" marR="19050" marT="19050" marB="19050" anchor="ctr">
                    <a:lnL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F1B7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name="Freeform 7" id="7"/>
          <p:cNvSpPr/>
          <p:nvPr/>
        </p:nvSpPr>
        <p:spPr>
          <a:xfrm flipH="false" flipV="false" rot="0">
            <a:off x="777240" y="8612100"/>
            <a:ext cx="1337474" cy="481491"/>
          </a:xfrm>
          <a:custGeom>
            <a:avLst/>
            <a:gdLst/>
            <a:ahLst/>
            <a:cxnLst/>
            <a:rect r="r" b="b" t="t" l="l"/>
            <a:pathLst>
              <a:path h="481491" w="1337474">
                <a:moveTo>
                  <a:pt x="0" y="0"/>
                </a:moveTo>
                <a:lnTo>
                  <a:pt x="1337474" y="0"/>
                </a:lnTo>
                <a:lnTo>
                  <a:pt x="1337474" y="481490"/>
                </a:lnTo>
                <a:lnTo>
                  <a:pt x="0" y="4814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26" t="0" r="-1326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77240" y="9122165"/>
            <a:ext cx="1337474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79"/>
              </a:lnSpc>
            </a:pPr>
            <a:r>
              <a:rPr lang="en-US" sz="1199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00325295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77240" y="8394929"/>
            <a:ext cx="1337474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79"/>
              </a:lnSpc>
            </a:pPr>
            <a:r>
              <a:rPr lang="en-US" b="true" sz="1199">
                <a:solidFill>
                  <a:srgbClr val="21212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myfitnesspal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77240" y="1344930"/>
            <a:ext cx="6217920" cy="538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Bugaki"/>
                <a:ea typeface="Bugaki"/>
                <a:cs typeface="Bugaki"/>
                <a:sym typeface="Bugaki"/>
              </a:rPr>
              <a:t>Morot Mango Smoothie Bowl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847399" y="2687320"/>
            <a:ext cx="4147761" cy="1266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1440"/>
              </a:lnSpc>
            </a:pPr>
            <a:r>
              <a:rPr lang="en-US" sz="1200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Mixa </a:t>
            </a:r>
            <a:r>
              <a:rPr lang="en-US" sz="1200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450g av den grekiska yoghurten, morötterna, fryst mango och ingefärashot juice i en mixer. Mixa tills det är slätt och tjockt.</a:t>
            </a:r>
          </a:p>
          <a:p>
            <a:pPr algn="l" marL="0" indent="0" lvl="0">
              <a:lnSpc>
                <a:spcPts val="1440"/>
              </a:lnSpc>
            </a:pPr>
          </a:p>
          <a:p>
            <a:pPr algn="l" marL="0" indent="0" lvl="0">
              <a:lnSpc>
                <a:spcPts val="1440"/>
              </a:lnSpc>
            </a:pPr>
            <a:r>
              <a:rPr lang="en-US" sz="1200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Fördela smoothien jämnt i fyra skålar. Toppa den återstående grekiska yoghurten ovanpå varje skål. Sprinkla smoothien med granolan och servera genast.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77240" y="2687320"/>
            <a:ext cx="1907922" cy="235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39"/>
              </a:lnSpc>
            </a:pPr>
            <a:r>
              <a:rPr lang="en-US" sz="1200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500g Grekisk yoghurt, </a:t>
            </a:r>
          </a:p>
          <a:p>
            <a:pPr algn="l" marL="0" indent="0" lvl="0">
              <a:lnSpc>
                <a:spcPts val="1439"/>
              </a:lnSpc>
            </a:pPr>
            <a:r>
              <a:rPr lang="en-US" sz="1200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2% fett</a:t>
            </a:r>
          </a:p>
          <a:p>
            <a:pPr algn="l" marL="0" indent="0" lvl="0">
              <a:lnSpc>
                <a:spcPts val="1439"/>
              </a:lnSpc>
            </a:pPr>
          </a:p>
          <a:p>
            <a:pPr algn="l" marL="0" indent="0" lvl="0">
              <a:lnSpc>
                <a:spcPts val="1439"/>
              </a:lnSpc>
            </a:pPr>
            <a:r>
              <a:rPr lang="en-US" sz="1200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200g morötter, skalade och skivade</a:t>
            </a:r>
          </a:p>
          <a:p>
            <a:pPr algn="l" marL="0" indent="0" lvl="0">
              <a:lnSpc>
                <a:spcPts val="1439"/>
              </a:lnSpc>
            </a:pPr>
          </a:p>
          <a:p>
            <a:pPr algn="l" marL="0" indent="0" lvl="0">
              <a:lnSpc>
                <a:spcPts val="1439"/>
              </a:lnSpc>
            </a:pPr>
            <a:r>
              <a:rPr lang="en-US" sz="1200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500g fryst mango</a:t>
            </a:r>
          </a:p>
          <a:p>
            <a:pPr algn="l" marL="0" indent="0" lvl="0">
              <a:lnSpc>
                <a:spcPts val="1439"/>
              </a:lnSpc>
            </a:pPr>
          </a:p>
          <a:p>
            <a:pPr algn="l" marL="0" indent="0" lvl="0">
              <a:lnSpc>
                <a:spcPts val="1439"/>
              </a:lnSpc>
            </a:pPr>
            <a:r>
              <a:rPr lang="en-US" sz="1200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200 ml Ingefära &amp; Gurkmejashot (se receptet i detta paket)</a:t>
            </a:r>
          </a:p>
          <a:p>
            <a:pPr algn="l" marL="0" indent="0" lvl="0">
              <a:lnSpc>
                <a:spcPts val="1439"/>
              </a:lnSpc>
            </a:pPr>
          </a:p>
          <a:p>
            <a:pPr algn="l" marL="0" indent="0" lvl="0">
              <a:lnSpc>
                <a:spcPts val="1439"/>
              </a:lnSpc>
            </a:pPr>
            <a:r>
              <a:rPr lang="en-US" sz="1200">
                <a:solidFill>
                  <a:srgbClr val="21212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4 msk. granola</a:t>
            </a:r>
          </a:p>
        </p:txBody>
      </p:sp>
      <p:sp>
        <p:nvSpPr>
          <p:cNvPr name="AutoShape 13" id="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true">
            <a:off x="1888631" y="2220595"/>
            <a:ext cx="0" cy="190500"/>
          </a:xfrm>
          <a:prstGeom prst="line">
            <a:avLst/>
          </a:prstGeom>
          <a:ln cap="flat" w="19050">
            <a:solidFill>
              <a:srgbClr val="F1B76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4" id="14"/>
          <p:cNvSpPr txBox="true"/>
          <p:nvPr/>
        </p:nvSpPr>
        <p:spPr>
          <a:xfrm rot="0">
            <a:off x="777240" y="2212975"/>
            <a:ext cx="840868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80"/>
              </a:lnSpc>
              <a:spcBef>
                <a:spcPct val="0"/>
              </a:spcBef>
            </a:pPr>
            <a:r>
              <a:rPr lang="en-US" b="true" sz="1200">
                <a:solidFill>
                  <a:srgbClr val="21212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Serverar 4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298206" y="2207260"/>
            <a:ext cx="2699385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80"/>
              </a:lnSpc>
              <a:spcBef>
                <a:spcPct val="0"/>
              </a:spcBef>
            </a:pPr>
            <a:r>
              <a:rPr lang="en-US" b="true" sz="1200">
                <a:solidFill>
                  <a:srgbClr val="21212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10 minuter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2847399" y="8132040"/>
            <a:ext cx="381000" cy="381000"/>
            <a:chOff x="0" y="0"/>
            <a:chExt cx="132810" cy="132810"/>
          </a:xfrm>
        </p:grpSpPr>
        <p:sp>
          <p:nvSpPr>
            <p:cNvPr name="Freeform 17" id="1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132810" cy="132810"/>
            </a:xfrm>
            <a:custGeom>
              <a:avLst/>
              <a:gdLst/>
              <a:ahLst/>
              <a:cxnLst/>
              <a:rect r="r" b="b" t="t" l="l"/>
              <a:pathLst>
                <a:path h="132810" w="132810">
                  <a:moveTo>
                    <a:pt x="0" y="0"/>
                  </a:moveTo>
                  <a:lnTo>
                    <a:pt x="132810" y="0"/>
                  </a:lnTo>
                  <a:lnTo>
                    <a:pt x="132810" y="132810"/>
                  </a:lnTo>
                  <a:lnTo>
                    <a:pt x="0" y="13281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9050"/>
              <a:ext cx="132810" cy="151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V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3247849" y="8132040"/>
            <a:ext cx="381000" cy="381000"/>
            <a:chOff x="0" y="0"/>
            <a:chExt cx="132810" cy="132810"/>
          </a:xfrm>
        </p:grpSpPr>
        <p:sp>
          <p:nvSpPr>
            <p:cNvPr name="Freeform 20" id="2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132810" cy="132810"/>
            </a:xfrm>
            <a:custGeom>
              <a:avLst/>
              <a:gdLst/>
              <a:ahLst/>
              <a:cxnLst/>
              <a:rect r="r" b="b" t="t" l="l"/>
              <a:pathLst>
                <a:path h="132810" w="132810">
                  <a:moveTo>
                    <a:pt x="0" y="0"/>
                  </a:moveTo>
                  <a:lnTo>
                    <a:pt x="132810" y="0"/>
                  </a:lnTo>
                  <a:lnTo>
                    <a:pt x="132810" y="132810"/>
                  </a:lnTo>
                  <a:lnTo>
                    <a:pt x="0" y="13281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19050"/>
              <a:ext cx="132810" cy="151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F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648280" y="8132040"/>
            <a:ext cx="381000" cy="381000"/>
            <a:chOff x="0" y="0"/>
            <a:chExt cx="132810" cy="132810"/>
          </a:xfrm>
        </p:grpSpPr>
        <p:sp>
          <p:nvSpPr>
            <p:cNvPr name="Freeform 23" id="2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132810" cy="132810"/>
            </a:xfrm>
            <a:custGeom>
              <a:avLst/>
              <a:gdLst/>
              <a:ahLst/>
              <a:cxnLst/>
              <a:rect r="r" b="b" t="t" l="l"/>
              <a:pathLst>
                <a:path h="132810" w="132810">
                  <a:moveTo>
                    <a:pt x="0" y="0"/>
                  </a:moveTo>
                  <a:lnTo>
                    <a:pt x="132810" y="0"/>
                  </a:lnTo>
                  <a:lnTo>
                    <a:pt x="132810" y="132810"/>
                  </a:lnTo>
                  <a:lnTo>
                    <a:pt x="0" y="13281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9050"/>
              <a:ext cx="132810" cy="1518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N</a:t>
              </a: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6564538" y="194160"/>
            <a:ext cx="994594" cy="373681"/>
          </a:xfrm>
          <a:custGeom>
            <a:avLst/>
            <a:gdLst/>
            <a:ahLst/>
            <a:cxnLst/>
            <a:rect r="r" b="b" t="t" l="l"/>
            <a:pathLst>
              <a:path h="373681" w="994594">
                <a:moveTo>
                  <a:pt x="0" y="0"/>
                </a:moveTo>
                <a:lnTo>
                  <a:pt x="994594" y="0"/>
                </a:lnTo>
                <a:lnTo>
                  <a:pt x="994594" y="373680"/>
                </a:lnTo>
                <a:lnTo>
                  <a:pt x="0" y="3736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DAGbfgXOD98</dc:identifier>
  <dcterms:modified xsi:type="dcterms:W3CDTF">2011-08-01T06:04:30Z</dcterms:modified>
  <cp:revision>1</cp:revision>
  <dc:title>JANUARI 2025 - recept</dc:title>
</cp:coreProperties>
</file>